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82" r:id="rId10"/>
    <p:sldId id="283" r:id="rId11"/>
    <p:sldId id="284" r:id="rId12"/>
    <p:sldId id="285" r:id="rId13"/>
    <p:sldId id="286" r:id="rId14"/>
    <p:sldId id="287" r:id="rId15"/>
    <p:sldId id="266" r:id="rId16"/>
    <p:sldId id="265" r:id="rId17"/>
    <p:sldId id="267" r:id="rId18"/>
    <p:sldId id="268" r:id="rId19"/>
    <p:sldId id="270" r:id="rId20"/>
    <p:sldId id="269" r:id="rId21"/>
    <p:sldId id="271" r:id="rId22"/>
    <p:sldId id="272" r:id="rId23"/>
    <p:sldId id="273" r:id="rId24"/>
    <p:sldId id="274" r:id="rId25"/>
    <p:sldId id="275" r:id="rId26"/>
    <p:sldId id="277" r:id="rId27"/>
    <p:sldId id="278" r:id="rId28"/>
    <p:sldId id="279" r:id="rId29"/>
    <p:sldId id="280" r:id="rId30"/>
    <p:sldId id="281" r:id="rId31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899" autoAdjust="0"/>
    <p:restoredTop sz="96362" autoAdjust="0"/>
  </p:normalViewPr>
  <p:slideViewPr>
    <p:cSldViewPr snapToGrid="0">
      <p:cViewPr varScale="1">
        <p:scale>
          <a:sx n="57" d="100"/>
          <a:sy n="57" d="100"/>
        </p:scale>
        <p:origin x="184" y="1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9" d="100"/>
          <a:sy n="129" d="100"/>
        </p:scale>
        <p:origin x="543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CAA0BF2-2B08-1441-B824-AF99D1D50E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A6208BC-3445-0B43-A45C-78E6E36877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2C72E7-11F4-A74E-A4B6-D434A3228F0E}" type="datetimeFigureOut">
              <a:rPr kumimoji="1" lang="ko-KR" altLang="en-US" smtClean="0"/>
              <a:t>2019. 6. 3.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D67B9A4-FFF8-2740-B8C1-6C942444297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6A8636-888B-F345-8104-5B766C38B5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86DB07-DF7E-F842-8B78-C790001BFEB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26458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16DC68-5618-4A06-8840-5B144E5B0ACE}" type="datetimeFigureOut">
              <a:rPr lang="en-US" smtClean="0"/>
              <a:t>6/3/19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BBDD9-1F2E-4992-A6F7-5DA933B2A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332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E1B47-413E-487C-809C-78AC1C2472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06051-5E64-4FAF-B578-BBDB2BEB1B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7EB68F-F6FD-4D62-AB8B-ED68F3985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A8D8-1B63-47EF-BEEB-F074D48FF87B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A33BB1-A3E1-4B19-A4E2-3734B2BF0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DF9D49-4982-4944-A71A-9EF928B25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99D-760A-42A9-8901-4C60C1A8F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02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3B0BF4-CCD5-4A2F-8F63-ACEE4EF45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DAF91A9-20C2-4765-A312-312321579B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66A071-69F3-4298-A997-94BCA6FDF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A8D8-1B63-47EF-BEEB-F074D48FF87B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2E4F92-D147-4845-A24B-C42948CA9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4C7A76-A7BE-4FF4-BDEE-853728F90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99D-760A-42A9-8901-4C60C1A8F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631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9891822-D4D8-4B85-A312-CA1051A72C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F263EA-777D-4262-821E-CE349B2762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BC4749-025E-46A7-80AF-E1E49AFE1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A8D8-1B63-47EF-BEEB-F074D48FF87B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8EF8ED-7B5B-4CA2-BA9C-FE42BF34C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4366E5-6BF5-4F6F-9001-5301774E8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99D-760A-42A9-8901-4C60C1A8F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23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04699-B80D-4C35-A0FA-4ACB89E9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5EF790-30C0-4E85-BB5F-69C0D296B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3408C8-2824-4B35-A236-0F931B02B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A8D8-1B63-47EF-BEEB-F074D48FF87B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B990E4-C90D-4A37-8B3B-3838DBED0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81BADC-10B2-4B52-9B8F-1895F95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99D-760A-42A9-8901-4C60C1A8F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781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109267-B85C-469D-A03D-DD774E168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7430E5-592A-4C71-B76B-F53CC430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20349E-8B4C-4864-902C-595FD4B08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A8D8-1B63-47EF-BEEB-F074D48FF87B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B91FD7-F7A9-43E5-849C-5458798BE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098E17-C882-4659-8728-498999B55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99D-760A-42A9-8901-4C60C1A8F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637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4A7820-8B81-450A-8C6F-1FAD72451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ABBE79-B406-49B3-B861-FB9F60C884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BED47-3F26-4345-B3F6-D91EC4BF11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0AD639-44FE-4B13-8568-31A9D0EED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A8D8-1B63-47EF-BEEB-F074D48FF87B}" type="datetimeFigureOut">
              <a:rPr lang="en-US" smtClean="0"/>
              <a:t>6/3/19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431393-7782-42FE-AC2F-FD8B6DA09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F8ED21-4507-4FE6-84A0-96A1D4A1F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99D-760A-42A9-8901-4C60C1A8F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04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611C04-5E78-4E3A-8070-CBC625C55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6D2577-88EB-4744-B937-0E48FB6F4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8E6076-BEF2-4BFF-BB00-5FDB1CACFC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4DEDFF-72A8-46F9-8297-13F206EC9A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DFE4147-1090-44D9-AC2A-945BEFB9C4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680AD56-3B0B-497C-ADA9-00F1BE5C0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A8D8-1B63-47EF-BEEB-F074D48FF87B}" type="datetimeFigureOut">
              <a:rPr lang="en-US" smtClean="0"/>
              <a:t>6/3/19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9AD97E8-AFDD-4209-9EB8-F44BB6021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6D92271-E296-4658-AA9B-11B72F524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99D-760A-42A9-8901-4C60C1A8F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64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52BC4A-4F96-4B28-A570-8A1DC7EFC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69D757-3F70-4114-A0EA-7D1699AE0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A8D8-1B63-47EF-BEEB-F074D48FF87B}" type="datetimeFigureOut">
              <a:rPr lang="en-US" smtClean="0"/>
              <a:t>6/3/19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6FE6DE-E556-4F53-91C1-88C03A227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702613F-3167-423F-81EB-959307CF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99D-760A-42A9-8901-4C60C1A8F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31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334C1B6-C43B-4559-B038-576CB8C85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A8D8-1B63-47EF-BEEB-F074D48FF87B}" type="datetimeFigureOut">
              <a:rPr lang="en-US" smtClean="0"/>
              <a:t>6/3/19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3DD134-D0E1-4966-A9BA-965D3F9D0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4F33AD-449A-478F-B27C-3BD8F0AAF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99D-760A-42A9-8901-4C60C1A8F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066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FCB00-843D-4B89-9998-5C0B4ABCB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80037E-CD2E-412F-BBAD-19E6981F5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E007D8-898B-478B-9818-39C6A22E44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F4EB28-92EA-4179-93CD-FE6F7115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A8D8-1B63-47EF-BEEB-F074D48FF87B}" type="datetimeFigureOut">
              <a:rPr lang="en-US" smtClean="0"/>
              <a:t>6/3/19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74ADB4-56E9-4550-AF31-430BF3F9E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570570-3AAD-4C14-AC29-1A04366BB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99D-760A-42A9-8901-4C60C1A8F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94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38202F-C3CA-49DC-886B-99FBB7B39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653F178-6438-4848-B7B6-E7746BD531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152A07-2AF5-4CD4-82FA-AE2C1FC2D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362794-8677-4BD1-A7B4-3D49EEC5B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A8D8-1B63-47EF-BEEB-F074D48FF87B}" type="datetimeFigureOut">
              <a:rPr lang="en-US" smtClean="0"/>
              <a:t>6/3/19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91C0B4-BE83-4A6C-AE7F-F055F80D6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84326C-D97E-426A-A58D-DC3BCF3A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99D-760A-42A9-8901-4C60C1A8F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21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C02CC7-EEF6-413D-81E8-4A436F400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47F03E-D521-4B2C-84D1-3566C1E35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4905FB-F4D3-41AE-A84E-8E11EBC6DA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6A8D8-1B63-47EF-BEEB-F074D48FF87B}" type="datetimeFigureOut">
              <a:rPr lang="en-US" smtClean="0"/>
              <a:pPr/>
              <a:t>6/3/19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8112F4-D30B-436A-9DFB-7E2931B5D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529CEA-77E6-4D7C-BF9E-006E01CAEE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2599D-760A-42A9-8901-4C60C1A8F1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1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uminoreticulum@gmail.com" TargetMode="External"/><Relationship Id="rId2" Type="http://schemas.openxmlformats.org/officeDocument/2006/relationships/hyperlink" Target="https://github.com/youngjunna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aw.go.kr/LSW/lsInfoP.do?lsiSeq=201367#0000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aw.go.kr/LSW/lsBylInfoPLinkR.do?lsiSeq=201367&amp;lsNm=%EC%95%85%EC%B7%A8%EB%B0%A9%EC%A7%80%EB%B2%95+%EC%8B%9C%ED%96%89%EA%B7%9C%EC%B9%99&amp;bylNo=0003&amp;bylBrNo=00&amp;bylCls=BE&amp;bylEfYd=20180118&amp;bylEfYdYn=Y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munOhUlbUH0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3438-FED5-4FEB-B905-C09ADA080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15469"/>
            <a:ext cx="9144000" cy="2387600"/>
          </a:xfrm>
        </p:spPr>
        <p:txBody>
          <a:bodyPr/>
          <a:lstStyle/>
          <a:p>
            <a:r>
              <a:rPr lang="ko-KR" altLang="en-US" dirty="0" err="1"/>
              <a:t>축산냄새</a:t>
            </a:r>
            <a:endParaRPr 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7E9BA32-3764-4FC2-AAD5-E0DED9AC44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61670"/>
            <a:ext cx="9144000" cy="2252113"/>
          </a:xfrm>
        </p:spPr>
        <p:txBody>
          <a:bodyPr>
            <a:normAutofit/>
          </a:bodyPr>
          <a:lstStyle/>
          <a:p>
            <a:r>
              <a:rPr lang="en-US" sz="3200" b="1" dirty="0" err="1"/>
              <a:t>Youngjun</a:t>
            </a:r>
            <a:r>
              <a:rPr lang="en-US" sz="3200" b="1" dirty="0"/>
              <a:t> Na</a:t>
            </a:r>
          </a:p>
          <a:p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https://github.com/youngjunna</a:t>
            </a:r>
            <a:endParaRPr lang="en-US" dirty="0"/>
          </a:p>
          <a:p>
            <a:r>
              <a:rPr lang="en-US" dirty="0"/>
              <a:t>Email: </a:t>
            </a:r>
            <a:r>
              <a:rPr lang="en-US" dirty="0">
                <a:hlinkClick r:id="rId3"/>
              </a:rPr>
              <a:t>ruminoreticulum@gmail.com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15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9F5D0E-A91A-E84B-8627-E250201A6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고압세척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216855-4B15-6D47-8381-BB5A4261F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악취가 심한 농가는 분이 벽면에 다수 붙어있고 연중 한번도 세척을 하지 않는 농가가 다수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가축분뇨 처리비가 증가되더라도 악취가 심한 농가는 정기적인 </a:t>
            </a:r>
            <a:r>
              <a:rPr lang="ko-KR" altLang="en-US" dirty="0" err="1"/>
              <a:t>돈사</a:t>
            </a:r>
            <a:r>
              <a:rPr lang="ko-KR" altLang="en-US" dirty="0"/>
              <a:t> 내부 세척이 반드시 필요 </a:t>
            </a:r>
            <a:endParaRPr lang="en-US" altLang="ko-KR" dirty="0"/>
          </a:p>
          <a:p>
            <a:r>
              <a:rPr lang="en-US" altLang="ko-KR" dirty="0"/>
              <a:t>All-in, All-out</a:t>
            </a:r>
            <a:r>
              <a:rPr lang="ko-KR" altLang="en-US" dirty="0"/>
              <a:t>을 실천하고 세척이 이루어지는 축사의 경우</a:t>
            </a:r>
            <a:r>
              <a:rPr lang="en-US" altLang="ko-KR" dirty="0"/>
              <a:t>, </a:t>
            </a:r>
            <a:r>
              <a:rPr lang="ko-KR" altLang="en-US" dirty="0"/>
              <a:t>내부 냄새가 현저히 낮게 유지됨</a:t>
            </a:r>
            <a:r>
              <a:rPr lang="en-US" altLang="ko-KR" dirty="0"/>
              <a:t>. </a:t>
            </a:r>
            <a:endParaRPr lang="ko-KR" altLang="en-US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9168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BA903E-1630-E74C-BEF2-3C3312E6F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최소한의 조명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E6342B-8137-AA42-AF2D-B3DFD84B5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악취가 심한 축사 내부는 암실처럼 어두운 경우가 대부분</a:t>
            </a:r>
            <a:endParaRPr lang="en-US" altLang="ko-KR" dirty="0"/>
          </a:p>
          <a:p>
            <a:r>
              <a:rPr lang="ko-KR" altLang="en-US" dirty="0"/>
              <a:t>조명이 밝아야 </a:t>
            </a:r>
            <a:r>
              <a:rPr lang="ko-KR" altLang="en-US" dirty="0" err="1"/>
              <a:t>제대로된</a:t>
            </a:r>
            <a:r>
              <a:rPr lang="ko-KR" altLang="en-US" dirty="0"/>
              <a:t> 청소와 관리</a:t>
            </a:r>
            <a:endParaRPr lang="en-US" altLang="ko-KR" dirty="0"/>
          </a:p>
          <a:p>
            <a:r>
              <a:rPr lang="ko-KR" altLang="en-US" dirty="0"/>
              <a:t>돼지의 성장을 빠르게 하기 위해 무조건 축사가 어두워야 하는 것은 아님</a:t>
            </a:r>
            <a:r>
              <a:rPr lang="en-US" altLang="ko-KR" dirty="0"/>
              <a:t>.</a:t>
            </a:r>
            <a:r>
              <a:rPr lang="ko-KR" altLang="en-US" dirty="0"/>
              <a:t> 축사 환경이 우선적 </a:t>
            </a:r>
          </a:p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FDD70C-980F-5F42-8DE4-57039EF71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253" y="4106785"/>
            <a:ext cx="6737195" cy="238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782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A3CDFA-AE1D-6F40-9F86-3F6CDB523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적정 사육 면적 확보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66D179-CC30-4747-A3FE-3676CF5C5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바닥 </a:t>
            </a:r>
            <a:r>
              <a:rPr lang="ko-KR" altLang="en-US" dirty="0" err="1"/>
              <a:t>슬랏</a:t>
            </a:r>
            <a:r>
              <a:rPr lang="ko-KR" altLang="en-US" dirty="0"/>
              <a:t> 면적이 </a:t>
            </a:r>
            <a:r>
              <a:rPr lang="en-US" altLang="ko-KR" dirty="0"/>
              <a:t>30%</a:t>
            </a:r>
            <a:r>
              <a:rPr lang="ko-KR" altLang="en-US" dirty="0"/>
              <a:t>가 되지 않고 자주 청소를 하지 않는 축사는 돼지가 배변 행위 할 자리를 잡지 못함 </a:t>
            </a:r>
          </a:p>
          <a:p>
            <a:r>
              <a:rPr lang="ko-KR" altLang="en-US" dirty="0"/>
              <a:t>분변을 뒤집어 쓴 검은 돼지가 되고 바닥은 질퍽하게 됨 </a:t>
            </a:r>
            <a:r>
              <a:rPr lang="en-US" altLang="ko-KR" dirty="0"/>
              <a:t>– </a:t>
            </a:r>
            <a:r>
              <a:rPr lang="ko-KR" altLang="en-US" dirty="0" err="1"/>
              <a:t>밀사금지</a:t>
            </a:r>
            <a:endParaRPr lang="en-US" altLang="ko-KR" dirty="0"/>
          </a:p>
          <a:p>
            <a:r>
              <a:rPr lang="ko-KR" altLang="en-US" dirty="0"/>
              <a:t>특히</a:t>
            </a:r>
            <a:r>
              <a:rPr lang="en-US" altLang="ko-KR" dirty="0"/>
              <a:t>,</a:t>
            </a:r>
            <a:r>
              <a:rPr lang="ko-KR" altLang="en-US" dirty="0"/>
              <a:t> 이런 축사의 경우 암모니아 농도와 황화수소 농도가 높아 돼지 눈이 충혈되고 눈병이 생기며 심한 경우 폐사 발생 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4270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A3CDFA-AE1D-6F40-9F86-3F6CDB523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적정 사육 면적 확보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2ACC66-6BCD-364E-BEBC-B322A7500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077069"/>
            <a:ext cx="9559231" cy="345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67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D6411C-BFFD-F04D-9C40-F36E20C47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그밖의</a:t>
            </a:r>
            <a:r>
              <a:rPr kumimoji="1" lang="ko-KR" altLang="en-US" dirty="0"/>
              <a:t> 악취저감방안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F15F8E-B04F-A542-8882-2AF01CE37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err="1"/>
              <a:t>슬러리</a:t>
            </a:r>
            <a:r>
              <a:rPr kumimoji="1" lang="ko-KR" altLang="en-US" dirty="0"/>
              <a:t> 깊이 </a:t>
            </a:r>
            <a:r>
              <a:rPr kumimoji="1" lang="en-US" altLang="ko-KR" dirty="0"/>
              <a:t>50-60cm</a:t>
            </a:r>
            <a:r>
              <a:rPr kumimoji="1" lang="ko-KR" altLang="en-US" dirty="0"/>
              <a:t> 이하로 유지</a:t>
            </a:r>
            <a:r>
              <a:rPr kumimoji="1" lang="en-US" altLang="ko-KR" dirty="0"/>
              <a:t>:</a:t>
            </a:r>
            <a:br>
              <a:rPr kumimoji="1" lang="en-US" altLang="ko-KR" dirty="0"/>
            </a:br>
            <a:r>
              <a:rPr kumimoji="1" lang="ko-KR" altLang="en-US" dirty="0"/>
              <a:t>악취가 심한 </a:t>
            </a:r>
            <a:r>
              <a:rPr kumimoji="1" lang="ko-KR" altLang="en-US" dirty="0" err="1"/>
              <a:t>돈사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내부분</a:t>
            </a:r>
            <a:r>
              <a:rPr kumimoji="1" lang="ko-KR" altLang="en-US" dirty="0"/>
              <a:t> 대부분 </a:t>
            </a:r>
            <a:r>
              <a:rPr kumimoji="1" lang="ko-KR" altLang="en-US" dirty="0" err="1"/>
              <a:t>슬러리조</a:t>
            </a:r>
            <a:r>
              <a:rPr kumimoji="1" lang="ko-KR" altLang="en-US" dirty="0"/>
              <a:t> 깊이가 높음</a:t>
            </a:r>
            <a:endParaRPr kumimoji="1" lang="en-US" altLang="ko-KR" dirty="0"/>
          </a:p>
          <a:p>
            <a:r>
              <a:rPr kumimoji="1" lang="ko-KR" altLang="en-US" dirty="0"/>
              <a:t>잦은 </a:t>
            </a:r>
            <a:r>
              <a:rPr kumimoji="1" lang="ko-KR" altLang="en-US" dirty="0" err="1"/>
              <a:t>슬러리</a:t>
            </a:r>
            <a:r>
              <a:rPr kumimoji="1" lang="ko-KR" altLang="en-US" dirty="0"/>
              <a:t> 배출</a:t>
            </a:r>
            <a:r>
              <a:rPr kumimoji="1" lang="en-US" altLang="ko-KR" dirty="0"/>
              <a:t>:</a:t>
            </a:r>
            <a:br>
              <a:rPr kumimoji="1" lang="en-US" altLang="ko-KR" dirty="0"/>
            </a:br>
            <a:r>
              <a:rPr kumimoji="1" lang="ko-KR" altLang="en-US" dirty="0"/>
              <a:t>가축분뇨는 약 </a:t>
            </a:r>
            <a:r>
              <a:rPr kumimoji="1" lang="en-US" altLang="ko-KR" dirty="0"/>
              <a:t>3-4</a:t>
            </a:r>
            <a:r>
              <a:rPr kumimoji="1" lang="ko-KR" altLang="en-US" dirty="0"/>
              <a:t>일부터 부패로 악취가 발생하므로 가능한 자주 </a:t>
            </a:r>
            <a:r>
              <a:rPr kumimoji="1" lang="ko-KR" altLang="en-US" dirty="0" err="1"/>
              <a:t>슬러리를</a:t>
            </a:r>
            <a:r>
              <a:rPr kumimoji="1" lang="ko-KR" altLang="en-US" dirty="0"/>
              <a:t> 배출</a:t>
            </a:r>
            <a:r>
              <a:rPr kumimoji="1" lang="en-US" altLang="ko-KR" dirty="0"/>
              <a:t>.</a:t>
            </a:r>
            <a:r>
              <a:rPr kumimoji="1" lang="ko-KR" altLang="en-US" dirty="0"/>
              <a:t> 대부분 가득 </a:t>
            </a:r>
            <a:r>
              <a:rPr kumimoji="1" lang="ko-KR" altLang="en-US" dirty="0" err="1"/>
              <a:t>찰때까지</a:t>
            </a:r>
            <a:r>
              <a:rPr kumimoji="1" lang="ko-KR" altLang="en-US" dirty="0"/>
              <a:t> 방치하는 경우가 많음</a:t>
            </a:r>
            <a:endParaRPr kumimoji="1" lang="en-US" altLang="ko-KR" dirty="0"/>
          </a:p>
          <a:p>
            <a:r>
              <a:rPr kumimoji="1" lang="ko-KR" altLang="en-US" b="1" u="sng" dirty="0" err="1"/>
              <a:t>슬러리</a:t>
            </a:r>
            <a:r>
              <a:rPr kumimoji="1" lang="ko-KR" altLang="en-US" b="1" u="sng" dirty="0"/>
              <a:t> 피트 청소</a:t>
            </a:r>
            <a:r>
              <a:rPr kumimoji="1" lang="en-US" altLang="ko-KR" b="1" u="sng" dirty="0"/>
              <a:t>:</a:t>
            </a:r>
            <a:r>
              <a:rPr kumimoji="1" lang="ko-KR" altLang="en-US" b="1" u="sng" dirty="0"/>
              <a:t> 주기적인 청소만이 악취의 근원적 발생을 최소화</a:t>
            </a:r>
            <a:endParaRPr kumimoji="1" lang="en-US" altLang="ko-KR" b="1" u="sng" dirty="0"/>
          </a:p>
          <a:p>
            <a:r>
              <a:rPr kumimoji="1" lang="ko-KR" altLang="en-US" dirty="0"/>
              <a:t>사료적인 대책</a:t>
            </a:r>
          </a:p>
        </p:txBody>
      </p:sp>
    </p:spTree>
    <p:extLst>
      <p:ext uri="{BB962C8B-B14F-4D97-AF65-F5344CB8AC3E}">
        <p14:creationId xmlns:p14="http://schemas.microsoft.com/office/powerpoint/2010/main" val="1734720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A6A538-636D-7247-B235-148109F0A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800" dirty="0"/>
              <a:t>악취저감기술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3DBE29-72D6-9548-A694-75F7CDBE9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9777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F1CFC8-9B94-AC42-A0F1-86EF83225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악취 </a:t>
            </a:r>
            <a:r>
              <a:rPr kumimoji="1" lang="ko-KR" altLang="en-US" dirty="0" err="1"/>
              <a:t>저감방안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19182E-16AA-AA4C-99E8-14EFF89E7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사전적 조치</a:t>
            </a:r>
            <a:r>
              <a:rPr kumimoji="1" lang="en-US" altLang="ko-KR" dirty="0"/>
              <a:t>:</a:t>
            </a:r>
            <a:r>
              <a:rPr kumimoji="1" lang="ko-KR" altLang="en-US" dirty="0"/>
              <a:t> 시설 최적화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시설을 청결하게 유지</a:t>
            </a:r>
            <a:endParaRPr kumimoji="1" lang="en-US" altLang="ko-KR" dirty="0"/>
          </a:p>
          <a:p>
            <a:r>
              <a:rPr kumimoji="1" lang="ko-KR" altLang="en-US" dirty="0"/>
              <a:t>사후적 조치</a:t>
            </a:r>
            <a:r>
              <a:rPr kumimoji="1" lang="en-US" altLang="ko-KR" dirty="0"/>
              <a:t>:</a:t>
            </a:r>
            <a:br>
              <a:rPr kumimoji="1" lang="en-US" altLang="ko-KR" dirty="0"/>
            </a:br>
            <a:r>
              <a:rPr kumimoji="1" lang="en-US" altLang="ko-KR" dirty="0"/>
              <a:t>1.</a:t>
            </a:r>
            <a:r>
              <a:rPr kumimoji="1" lang="ko-KR" altLang="en-US" dirty="0"/>
              <a:t> 시설 개선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돈사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무창화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밀폐화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덮개시설</a:t>
            </a:r>
            <a:br>
              <a:rPr kumimoji="1" lang="en-US" altLang="ko-KR" dirty="0"/>
            </a:br>
            <a:r>
              <a:rPr kumimoji="1" lang="en-US" altLang="ko-KR" dirty="0"/>
              <a:t>2.</a:t>
            </a:r>
            <a:r>
              <a:rPr kumimoji="1" lang="ko-KR" altLang="en-US" dirty="0"/>
              <a:t> 악취저감시설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물리적</a:t>
            </a:r>
            <a:r>
              <a:rPr kumimoji="1" lang="en-US" altLang="ko-KR" dirty="0"/>
              <a:t>,</a:t>
            </a:r>
            <a:r>
              <a:rPr kumimoji="1" lang="ko-KR" altLang="en-US" dirty="0"/>
              <a:t> 화학적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생물학적</a:t>
            </a:r>
            <a:endParaRPr kumimoji="1" lang="en-US" altLang="ko-KR" dirty="0"/>
          </a:p>
          <a:p>
            <a:r>
              <a:rPr kumimoji="1" lang="ko-KR" altLang="en-US" b="1" u="sng" dirty="0"/>
              <a:t>가장 중요한 것은 지속적인 관리</a:t>
            </a:r>
            <a:r>
              <a:rPr kumimoji="1" lang="en-US" altLang="ko-KR" b="1" u="sng" dirty="0"/>
              <a:t>!</a:t>
            </a:r>
            <a:endParaRPr kumimoji="1" lang="ko-KR" altLang="en-US" b="1" u="sng" dirty="0"/>
          </a:p>
        </p:txBody>
      </p:sp>
    </p:spTree>
    <p:extLst>
      <p:ext uri="{BB962C8B-B14F-4D97-AF65-F5344CB8AC3E}">
        <p14:creationId xmlns:p14="http://schemas.microsoft.com/office/powerpoint/2010/main" val="1940984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D01CB7-F61E-824C-9F3C-F0DE486C5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주요 축산 </a:t>
            </a:r>
            <a:r>
              <a:rPr kumimoji="1" lang="ko-KR" altLang="en-US" dirty="0" err="1"/>
              <a:t>악취물질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0AE582-A0EB-A047-9FB0-A045E427A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873250"/>
            <a:ext cx="105918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388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945424-1DE3-5A46-A7B4-E5F764424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악취 </a:t>
            </a:r>
            <a:r>
              <a:rPr kumimoji="1" lang="ko-KR" altLang="en-US" dirty="0" err="1"/>
              <a:t>기여물질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2C15B1-267F-DA46-B670-B7C6E9E21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2307"/>
            <a:ext cx="9494874" cy="306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50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4196E7-C30F-274B-96EE-3CDA12A27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악취저감</a:t>
            </a:r>
            <a:r>
              <a:rPr kumimoji="1" lang="ko-KR" altLang="en-US" dirty="0"/>
              <a:t> 기술의 분류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D6554-5EBF-EF45-B981-840F936A9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kumimoji="1" lang="ko-KR" altLang="en-US" dirty="0" err="1"/>
              <a:t>흡수법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수세법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약액세정법</a:t>
            </a:r>
            <a:endParaRPr kumimoji="1" lang="en-US" altLang="ko-KR" dirty="0"/>
          </a:p>
          <a:p>
            <a:pPr marL="457200" indent="-457200">
              <a:buFont typeface="+mj-lt"/>
              <a:buAutoNum type="arabicPeriod"/>
            </a:pPr>
            <a:r>
              <a:rPr kumimoji="1" lang="ko-KR" altLang="en-US" dirty="0" err="1"/>
              <a:t>흡착접</a:t>
            </a:r>
            <a:r>
              <a:rPr kumimoji="1" lang="en-US" altLang="ko-KR" dirty="0"/>
              <a:t>:</a:t>
            </a:r>
            <a:r>
              <a:rPr kumimoji="1" lang="ko-KR" altLang="en-US" dirty="0"/>
              <a:t> 물리적 </a:t>
            </a:r>
            <a:r>
              <a:rPr kumimoji="1" lang="ko-KR" altLang="en-US" dirty="0" err="1"/>
              <a:t>흡착법</a:t>
            </a:r>
            <a:r>
              <a:rPr kumimoji="1" lang="en-US" altLang="ko-KR" dirty="0"/>
              <a:t>,</a:t>
            </a:r>
            <a:r>
              <a:rPr kumimoji="1" lang="ko-KR" altLang="en-US" dirty="0"/>
              <a:t> 화학적 </a:t>
            </a:r>
            <a:r>
              <a:rPr kumimoji="1" lang="ko-KR" altLang="en-US" dirty="0" err="1"/>
              <a:t>흡착법</a:t>
            </a:r>
            <a:endParaRPr kumimoji="1" lang="en-US" altLang="ko-KR" dirty="0"/>
          </a:p>
          <a:p>
            <a:pPr marL="457200" indent="-457200">
              <a:buFont typeface="+mj-lt"/>
              <a:buAutoNum type="arabicPeriod"/>
            </a:pPr>
            <a:r>
              <a:rPr kumimoji="1" lang="ko-KR" altLang="en-US" dirty="0" err="1"/>
              <a:t>산화법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연소법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오존산화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플라즈마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촉매산화</a:t>
            </a:r>
            <a:endParaRPr kumimoji="1" lang="en-US" altLang="ko-KR" dirty="0"/>
          </a:p>
          <a:p>
            <a:pPr marL="457200" indent="-457200">
              <a:buFont typeface="+mj-lt"/>
              <a:buAutoNum type="arabicPeriod"/>
            </a:pPr>
            <a:r>
              <a:rPr kumimoji="1" lang="ko-KR" altLang="en-US" dirty="0" err="1"/>
              <a:t>생물탈취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토양탈취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충전탑</a:t>
            </a:r>
            <a:r>
              <a:rPr kumimoji="1" lang="ko-KR" altLang="en-US" dirty="0"/>
              <a:t> 탈취</a:t>
            </a:r>
            <a:endParaRPr kumimoji="1" lang="en-US" altLang="ko-KR" dirty="0"/>
          </a:p>
          <a:p>
            <a:pPr marL="457200" indent="-457200">
              <a:buFont typeface="+mj-lt"/>
              <a:buAutoNum type="arabicPeriod"/>
            </a:pPr>
            <a:r>
              <a:rPr kumimoji="1" lang="ko-KR" altLang="en-US" dirty="0" err="1"/>
              <a:t>소취제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분무법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중화법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소취제법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9857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B0DB88-6248-0049-95CE-B68B97B99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축산냄새란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443AB0-2C3B-3049-8D95-1DCB9440AF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CF7094-155E-4C42-8FB7-6E613663F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992" y="880269"/>
            <a:ext cx="30480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34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C263D1-A1AF-7842-A946-5A25C5C13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배출물질에</a:t>
            </a:r>
            <a:r>
              <a:rPr kumimoji="1" lang="ko-KR" altLang="en-US" dirty="0"/>
              <a:t> 따른 처리 방법 차이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87E40A-1DF5-3541-B132-EFD58DD60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6890"/>
            <a:ext cx="8424227" cy="507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04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CDCD10-177F-C644-8CF1-4E626331F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밀폐</a:t>
            </a:r>
            <a:r>
              <a:rPr kumimoji="1" lang="en-US" altLang="ko-KR" dirty="0"/>
              <a:t>,</a:t>
            </a:r>
            <a:r>
              <a:rPr kumimoji="1" lang="ko-KR" altLang="en-US" dirty="0"/>
              <a:t> 포집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C80C4E-83A7-3546-B060-6E8F7BC65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b="1" dirty="0"/>
              <a:t>밀폐와 포집은 </a:t>
            </a:r>
            <a:r>
              <a:rPr kumimoji="1" lang="ko-KR" altLang="en-US" b="1" dirty="0" err="1"/>
              <a:t>악취관리의</a:t>
            </a:r>
            <a:r>
              <a:rPr kumimoji="1" lang="ko-KR" altLang="en-US" b="1" dirty="0"/>
              <a:t> 기본</a:t>
            </a:r>
            <a:endParaRPr kumimoji="1" lang="en-US" altLang="ko-KR" b="1" dirty="0"/>
          </a:p>
          <a:p>
            <a:r>
              <a:rPr kumimoji="1" lang="ko-KR" altLang="en-US" dirty="0"/>
              <a:t>아무리 좋은 방지시설을 선택해도 발생원의 밀폐 포집 상태가 불량하면 처리가 잘 되지 않음</a:t>
            </a:r>
            <a:endParaRPr kumimoji="1" lang="en-US" altLang="ko-KR" dirty="0"/>
          </a:p>
          <a:p>
            <a:r>
              <a:rPr kumimoji="1" lang="ko-KR" altLang="en-US" dirty="0"/>
              <a:t>발생원 저감 관리가 중요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방지시설 최적화 및 비용절감효과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3640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173672A-B23E-FE4B-8AFE-C38416C0C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50" y="279400"/>
            <a:ext cx="101473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336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54F19-5295-9E48-81AE-6D1A1F88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흡수법</a:t>
            </a:r>
            <a:r>
              <a:rPr kumimoji="1" lang="en-US" altLang="ko-KR" dirty="0"/>
              <a:t> Wet scrubber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B9F092-9AE9-F14B-A6CC-852533351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물과 </a:t>
            </a:r>
            <a:r>
              <a:rPr lang="ko-KR" altLang="en-US" dirty="0" err="1"/>
              <a:t>기액접촉에</a:t>
            </a:r>
            <a:r>
              <a:rPr lang="ko-KR" altLang="en-US" dirty="0"/>
              <a:t> 의해 주로 수용성 </a:t>
            </a:r>
            <a:r>
              <a:rPr lang="ko-KR" altLang="en-US" dirty="0" err="1"/>
              <a:t>악취물질</a:t>
            </a:r>
            <a:r>
              <a:rPr lang="ko-KR" altLang="en-US" dirty="0"/>
              <a:t> 처리</a:t>
            </a:r>
            <a:endParaRPr lang="en-US" altLang="ko-KR" dirty="0"/>
          </a:p>
          <a:p>
            <a:r>
              <a:rPr lang="ko-KR" altLang="en-US" dirty="0"/>
              <a:t>설치비가 저렴하며 </a:t>
            </a:r>
            <a:r>
              <a:rPr lang="ko-KR" altLang="en-US" dirty="0" err="1"/>
              <a:t>분진처리도</a:t>
            </a:r>
            <a:r>
              <a:rPr lang="ko-KR" altLang="en-US" dirty="0"/>
              <a:t> 가능</a:t>
            </a:r>
            <a:endParaRPr lang="en-US" altLang="ko-KR" dirty="0"/>
          </a:p>
          <a:p>
            <a:r>
              <a:rPr lang="ko-KR" altLang="en-US" dirty="0"/>
              <a:t>습도가 높은 </a:t>
            </a:r>
            <a:r>
              <a:rPr lang="ko-KR" altLang="en-US" dirty="0" err="1"/>
              <a:t>악취가스</a:t>
            </a:r>
            <a:r>
              <a:rPr lang="ko-KR" altLang="en-US" dirty="0"/>
              <a:t> 처리 용이</a:t>
            </a:r>
            <a:endParaRPr lang="en-US" altLang="ko-KR" dirty="0"/>
          </a:p>
          <a:p>
            <a:r>
              <a:rPr lang="ko-KR" altLang="en-US" dirty="0"/>
              <a:t>순환수의 교체 주기에 따라 효율 결정 </a:t>
            </a:r>
            <a:endParaRPr lang="en-US" altLang="ko-KR" dirty="0"/>
          </a:p>
          <a:p>
            <a:r>
              <a:rPr lang="ko-KR" altLang="en-US" dirty="0"/>
              <a:t>단점</a:t>
            </a:r>
            <a:r>
              <a:rPr lang="en-US" altLang="ko-KR" dirty="0"/>
              <a:t>:</a:t>
            </a:r>
            <a:r>
              <a:rPr lang="ko-KR" altLang="en-US" dirty="0" err="1"/>
              <a:t>폐수처리비용발생및</a:t>
            </a:r>
            <a:r>
              <a:rPr lang="ko-KR" altLang="en-US" dirty="0"/>
              <a:t> </a:t>
            </a:r>
            <a:r>
              <a:rPr lang="ko-KR" altLang="en-US" dirty="0" err="1"/>
              <a:t>비수용성악취처리어려움및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고온 </a:t>
            </a:r>
            <a:r>
              <a:rPr lang="ko-KR" altLang="en-US" dirty="0" err="1"/>
              <a:t>악취가스</a:t>
            </a:r>
            <a:r>
              <a:rPr lang="ko-KR" altLang="en-US" dirty="0"/>
              <a:t> 처리시 효율이 낮음 </a:t>
            </a:r>
            <a:endParaRPr lang="en-US" altLang="ko-KR" dirty="0"/>
          </a:p>
          <a:p>
            <a:r>
              <a:rPr lang="ko-KR" altLang="en-US" dirty="0" err="1"/>
              <a:t>약액</a:t>
            </a:r>
            <a:r>
              <a:rPr lang="ko-KR" altLang="en-US" dirty="0"/>
              <a:t> 세정</a:t>
            </a:r>
            <a:r>
              <a:rPr lang="en-US" altLang="ko-KR" dirty="0"/>
              <a:t>/</a:t>
            </a:r>
            <a:r>
              <a:rPr lang="ko-KR" altLang="en-US" dirty="0"/>
              <a:t>산화의 경우 </a:t>
            </a:r>
            <a:r>
              <a:rPr lang="ko-KR" altLang="en-US" dirty="0" err="1"/>
              <a:t>약품비용</a:t>
            </a:r>
            <a:r>
              <a:rPr lang="ko-KR" altLang="en-US" dirty="0"/>
              <a:t> 발생 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0376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6DA839-C848-324E-99F9-64C8ECE1A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흡착법</a:t>
            </a:r>
            <a:r>
              <a:rPr kumimoji="1" lang="ko-KR" altLang="en-US" dirty="0"/>
              <a:t> </a:t>
            </a:r>
            <a:r>
              <a:rPr kumimoji="1" lang="en-US" altLang="ko-KR" dirty="0"/>
              <a:t>Absorption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C94DD4-1B6E-F24C-BC4B-A9968ECE8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b="1" dirty="0"/>
              <a:t> </a:t>
            </a:r>
            <a:r>
              <a:rPr lang="ko-KR" altLang="en-US" b="1" dirty="0" err="1"/>
              <a:t>악취가스를</a:t>
            </a:r>
            <a:r>
              <a:rPr lang="ko-KR" altLang="en-US" b="1" dirty="0"/>
              <a:t> 흡착제 층으로 통과시켜 제거 </a:t>
            </a:r>
            <a:r>
              <a:rPr lang="en-US" altLang="ko-KR" b="1" dirty="0"/>
              <a:t>(</a:t>
            </a:r>
            <a:r>
              <a:rPr lang="ko-KR" altLang="en-US" b="1" dirty="0" err="1"/>
              <a:t>미세기공에</a:t>
            </a:r>
            <a:r>
              <a:rPr lang="ko-KR" altLang="en-US" b="1" dirty="0"/>
              <a:t> 악취 흡착</a:t>
            </a:r>
            <a:r>
              <a:rPr lang="en-US" altLang="ko-KR" b="1" dirty="0"/>
              <a:t>)</a:t>
            </a:r>
          </a:p>
          <a:p>
            <a:r>
              <a:rPr lang="ko-KR" altLang="en-US" dirty="0" err="1"/>
              <a:t>처리효율이</a:t>
            </a:r>
            <a:r>
              <a:rPr lang="ko-KR" altLang="en-US" dirty="0"/>
              <a:t> 높고</a:t>
            </a:r>
            <a:r>
              <a:rPr lang="en-US" altLang="ko-KR" dirty="0"/>
              <a:t>, </a:t>
            </a:r>
            <a:r>
              <a:rPr lang="ko-KR" altLang="en-US" dirty="0"/>
              <a:t>설치비가 저렴 흡착제의 교체 주기에 따라 효율 결정 </a:t>
            </a:r>
          </a:p>
          <a:p>
            <a:r>
              <a:rPr lang="ko-KR" altLang="en-US" dirty="0"/>
              <a:t>단점 </a:t>
            </a:r>
            <a:r>
              <a:rPr lang="en-US" altLang="ko-KR" dirty="0"/>
              <a:t>: </a:t>
            </a:r>
            <a:r>
              <a:rPr lang="ko-KR" altLang="en-US" dirty="0"/>
              <a:t>활성탄 교체비용</a:t>
            </a:r>
            <a:r>
              <a:rPr lang="en-US" altLang="ko-KR" dirty="0"/>
              <a:t>(</a:t>
            </a:r>
            <a:r>
              <a:rPr lang="ko-KR" altLang="en-US" dirty="0"/>
              <a:t>고농도 시 </a:t>
            </a:r>
            <a:r>
              <a:rPr lang="ko-KR" altLang="en-US" dirty="0" err="1"/>
              <a:t>비용과다</a:t>
            </a:r>
            <a:r>
              <a:rPr lang="en-US" altLang="ko-KR" dirty="0"/>
              <a:t>) </a:t>
            </a:r>
            <a:endParaRPr lang="ko-KR" altLang="en-US" dirty="0"/>
          </a:p>
          <a:p>
            <a:r>
              <a:rPr lang="ko-KR" altLang="en-US" dirty="0"/>
              <a:t>분진을 포함한 악취처리효율 낮음 </a:t>
            </a:r>
          </a:p>
          <a:p>
            <a:r>
              <a:rPr lang="ko-KR" altLang="en-US" dirty="0"/>
              <a:t>고온 </a:t>
            </a:r>
            <a:r>
              <a:rPr lang="ko-KR" altLang="en-US" dirty="0" err="1"/>
              <a:t>악취가스</a:t>
            </a:r>
            <a:r>
              <a:rPr lang="ko-KR" altLang="en-US" dirty="0"/>
              <a:t> 재 </a:t>
            </a:r>
            <a:r>
              <a:rPr lang="ko-KR" altLang="en-US" dirty="0" err="1"/>
              <a:t>탈착</a:t>
            </a:r>
            <a:r>
              <a:rPr lang="en-US" altLang="ko-KR" dirty="0"/>
              <a:t>( &lt;50 °C </a:t>
            </a:r>
            <a:r>
              <a:rPr lang="ko-KR" altLang="en-US" dirty="0"/>
              <a:t>이하</a:t>
            </a:r>
            <a:r>
              <a:rPr lang="en-US" altLang="ko-KR" dirty="0"/>
              <a:t>) </a:t>
            </a:r>
            <a:endParaRPr lang="ko-KR" altLang="en-US" dirty="0"/>
          </a:p>
          <a:p>
            <a:r>
              <a:rPr lang="ko-KR" altLang="en-US" dirty="0"/>
              <a:t>저 분자 악취물질처리효율 낮음 </a:t>
            </a:r>
          </a:p>
          <a:p>
            <a:r>
              <a:rPr lang="ko-KR" altLang="en-US" dirty="0"/>
              <a:t>흡착제 </a:t>
            </a:r>
            <a:r>
              <a:rPr lang="en-US" altLang="ko-KR" dirty="0"/>
              <a:t>: </a:t>
            </a:r>
            <a:r>
              <a:rPr lang="ko-KR" altLang="en-US" dirty="0"/>
              <a:t>소수성</a:t>
            </a:r>
            <a:r>
              <a:rPr lang="en-US" altLang="ko-KR" dirty="0"/>
              <a:t>(</a:t>
            </a:r>
            <a:r>
              <a:rPr lang="ko-KR" altLang="en-US" dirty="0"/>
              <a:t>활성탄</a:t>
            </a:r>
            <a:r>
              <a:rPr lang="en-US" altLang="ko-KR" dirty="0"/>
              <a:t>), </a:t>
            </a:r>
            <a:r>
              <a:rPr lang="ko-KR" altLang="en-US" dirty="0" err="1"/>
              <a:t>친수성</a:t>
            </a:r>
            <a:r>
              <a:rPr lang="en-US" altLang="ko-KR" dirty="0"/>
              <a:t>(</a:t>
            </a:r>
            <a:r>
              <a:rPr lang="ko-KR" altLang="en-US" dirty="0"/>
              <a:t>실리카</a:t>
            </a:r>
            <a:r>
              <a:rPr lang="en-US" altLang="ko-KR" dirty="0"/>
              <a:t>, </a:t>
            </a:r>
            <a:r>
              <a:rPr lang="ko-KR" altLang="en-US" dirty="0" err="1"/>
              <a:t>알루미나</a:t>
            </a:r>
            <a:r>
              <a:rPr lang="en-US" altLang="ko-KR" dirty="0"/>
              <a:t>, </a:t>
            </a:r>
            <a:r>
              <a:rPr lang="ko-KR" altLang="en-US" dirty="0" err="1"/>
              <a:t>제올라이트</a:t>
            </a:r>
            <a:r>
              <a:rPr lang="en-US" altLang="ko-KR" dirty="0"/>
              <a:t>) </a:t>
            </a:r>
            <a:endParaRPr lang="ko-KR" altLang="en-US" dirty="0"/>
          </a:p>
          <a:p>
            <a:pPr marL="0" indent="0">
              <a:buNone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056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E7165BB-2EC0-2A46-B3DF-F413706B2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189" y="1135607"/>
            <a:ext cx="4204010" cy="420401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F85D97F-4EDA-FA4E-9FA3-71CBB5CC7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230" y="1135607"/>
            <a:ext cx="4856116" cy="4204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2F151F-014C-E047-82AD-896790BE4C93}"/>
              </a:ext>
            </a:extLst>
          </p:cNvPr>
          <p:cNvSpPr txBox="1"/>
          <p:nvPr/>
        </p:nvSpPr>
        <p:spPr>
          <a:xfrm>
            <a:off x="1828800" y="5835717"/>
            <a:ext cx="3077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활성탄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2C5972-0DC4-2E40-AE7C-1257C2FE75AA}"/>
              </a:ext>
            </a:extLst>
          </p:cNvPr>
          <p:cNvSpPr txBox="1"/>
          <p:nvPr/>
        </p:nvSpPr>
        <p:spPr>
          <a:xfrm>
            <a:off x="7353419" y="5835717"/>
            <a:ext cx="3077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err="1"/>
              <a:t>제올라이트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5626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B1D6E3-07E4-3646-9CD8-6E6721AC6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연소법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53685E-11D0-1249-9BB3-E8742FA68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산화</a:t>
            </a:r>
            <a:r>
              <a:rPr lang="en-US" altLang="ko-KR" dirty="0"/>
              <a:t>(</a:t>
            </a:r>
            <a:r>
              <a:rPr lang="ko-KR" altLang="en-US" dirty="0"/>
              <a:t>연소</a:t>
            </a:r>
            <a:r>
              <a:rPr lang="en-US" altLang="ko-KR" dirty="0"/>
              <a:t>)</a:t>
            </a:r>
            <a:r>
              <a:rPr lang="ko-KR" altLang="en-US" dirty="0"/>
              <a:t>시설의 </a:t>
            </a:r>
            <a:r>
              <a:rPr lang="ko-KR" altLang="en-US" dirty="0" err="1"/>
              <a:t>산화방식</a:t>
            </a:r>
            <a:endParaRPr lang="en-US" altLang="ko-KR" dirty="0"/>
          </a:p>
          <a:p>
            <a:r>
              <a:rPr lang="ko-KR" altLang="en-US" dirty="0"/>
              <a:t>연료를 이용해 가연성 </a:t>
            </a:r>
            <a:r>
              <a:rPr lang="ko-KR" altLang="en-US" dirty="0" err="1"/>
              <a:t>악취물질을</a:t>
            </a:r>
            <a:r>
              <a:rPr lang="ko-KR" altLang="en-US" dirty="0"/>
              <a:t> </a:t>
            </a:r>
            <a:r>
              <a:rPr lang="ko-KR" altLang="en-US" dirty="0" err="1"/>
              <a:t>연소분해</a:t>
            </a:r>
            <a:r>
              <a:rPr lang="ko-KR" altLang="en-US" dirty="0"/>
              <a:t> 하는 설비로 </a:t>
            </a:r>
            <a:r>
              <a:rPr lang="ko-KR" altLang="en-US" dirty="0" err="1"/>
              <a:t>직접산화와</a:t>
            </a:r>
            <a:r>
              <a:rPr lang="ko-KR" altLang="en-US" dirty="0"/>
              <a:t> </a:t>
            </a:r>
            <a:r>
              <a:rPr lang="ko-KR" altLang="en-US" dirty="0" err="1"/>
              <a:t>촉매산화로</a:t>
            </a:r>
            <a:r>
              <a:rPr lang="ko-KR" altLang="en-US" dirty="0"/>
              <a:t> 구분 </a:t>
            </a:r>
            <a:endParaRPr lang="en-US" altLang="ko-KR" dirty="0"/>
          </a:p>
          <a:p>
            <a:r>
              <a:rPr lang="ko-KR" altLang="en-US" dirty="0" err="1"/>
              <a:t>직접산화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HCs + O2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열</a:t>
            </a:r>
            <a:r>
              <a:rPr lang="en-US" altLang="ko-KR" dirty="0">
                <a:sym typeface="Wingdings" pitchFamily="2" charset="2"/>
              </a:rPr>
              <a:t>(680-980</a:t>
            </a:r>
            <a:r>
              <a:rPr lang="ko-KR" altLang="en-US" dirty="0">
                <a:sym typeface="Wingdings" pitchFamily="2" charset="2"/>
              </a:rPr>
              <a:t>◦</a:t>
            </a:r>
            <a:r>
              <a:rPr lang="en-US" altLang="ko-KR" dirty="0">
                <a:sym typeface="Wingdings" pitchFamily="2" charset="2"/>
              </a:rPr>
              <a:t>C) H20 + CO2</a:t>
            </a:r>
          </a:p>
          <a:p>
            <a:r>
              <a:rPr lang="ko-KR" altLang="en-US" dirty="0" err="1"/>
              <a:t>촉매산화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HCs + O2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촉매제 </a:t>
            </a:r>
            <a:r>
              <a:rPr lang="en-US" altLang="ko-KR" dirty="0">
                <a:sym typeface="Wingdings" pitchFamily="2" charset="2"/>
              </a:rPr>
              <a:t>+</a:t>
            </a:r>
            <a:r>
              <a:rPr lang="ko-KR" altLang="en-US" dirty="0">
                <a:sym typeface="Wingdings" pitchFamily="2" charset="2"/>
              </a:rPr>
              <a:t> 열</a:t>
            </a:r>
            <a:r>
              <a:rPr lang="en-US" altLang="ko-KR" dirty="0">
                <a:sym typeface="Wingdings" pitchFamily="2" charset="2"/>
              </a:rPr>
              <a:t>(250-450</a:t>
            </a:r>
            <a:r>
              <a:rPr lang="ko-KR" altLang="en-US" dirty="0">
                <a:sym typeface="Wingdings" pitchFamily="2" charset="2"/>
              </a:rPr>
              <a:t>◦</a:t>
            </a:r>
            <a:r>
              <a:rPr lang="en-US" altLang="ko-KR" dirty="0">
                <a:sym typeface="Wingdings" pitchFamily="2" charset="2"/>
              </a:rPr>
              <a:t>C) H20 + CO2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351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6A2689-76E0-4E41-97DF-2013642C2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직접 </a:t>
            </a:r>
            <a:r>
              <a:rPr kumimoji="1" lang="ko-KR" altLang="en-US" dirty="0" err="1"/>
              <a:t>산화장치</a:t>
            </a:r>
            <a:r>
              <a:rPr kumimoji="1" lang="ko-KR" altLang="en-US" dirty="0"/>
              <a:t> </a:t>
            </a:r>
            <a:r>
              <a:rPr lang="en-US" altLang="ko-KR" dirty="0"/>
              <a:t>Thermal Oxidizer 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975680-ED8D-7E44-BDDE-C7C46980A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65488" cy="4351338"/>
          </a:xfrm>
        </p:spPr>
        <p:txBody>
          <a:bodyPr/>
          <a:lstStyle/>
          <a:p>
            <a:r>
              <a:rPr lang="ko-KR" altLang="en-US" dirty="0"/>
              <a:t>가장 오래된 열 </a:t>
            </a:r>
            <a:r>
              <a:rPr lang="ko-KR" altLang="en-US" dirty="0" err="1"/>
              <a:t>산화기술로</a:t>
            </a:r>
            <a:r>
              <a:rPr lang="ko-KR" altLang="en-US" dirty="0"/>
              <a:t> </a:t>
            </a:r>
            <a:r>
              <a:rPr lang="en-US" altLang="ko-KR" dirty="0"/>
              <a:t>VOCs </a:t>
            </a:r>
            <a:r>
              <a:rPr lang="ko-KR" altLang="en-US" dirty="0"/>
              <a:t>물질을 완전히 산화시킬 수 있는 </a:t>
            </a:r>
            <a:r>
              <a:rPr lang="ko-KR" altLang="en-US" dirty="0" err="1"/>
              <a:t>온도범위</a:t>
            </a:r>
            <a:r>
              <a:rPr lang="en-US" altLang="ko-KR" dirty="0"/>
              <a:t>(750)</a:t>
            </a:r>
            <a:r>
              <a:rPr lang="ko-KR" altLang="en-US" dirty="0"/>
              <a:t>에서 </a:t>
            </a:r>
            <a:r>
              <a:rPr lang="ko-KR" altLang="en-US" dirty="0" err="1"/>
              <a:t>악취가스를</a:t>
            </a:r>
            <a:r>
              <a:rPr lang="ko-KR" altLang="en-US" dirty="0"/>
              <a:t> 이산화탄소와 물로 분해</a:t>
            </a:r>
            <a:endParaRPr lang="en-US" altLang="ko-KR" dirty="0"/>
          </a:p>
          <a:p>
            <a:r>
              <a:rPr lang="ko-KR" altLang="en-US" dirty="0"/>
              <a:t>시설 내 열 사용 시설이 있을 경우 </a:t>
            </a:r>
            <a:r>
              <a:rPr lang="ko-KR" altLang="en-US" dirty="0" err="1"/>
              <a:t>적용성이</a:t>
            </a:r>
            <a:r>
              <a:rPr lang="ko-KR" altLang="en-US" dirty="0"/>
              <a:t> 높음</a:t>
            </a:r>
            <a:endParaRPr lang="en-US" altLang="ko-KR" dirty="0"/>
          </a:p>
          <a:p>
            <a:r>
              <a:rPr lang="ko-KR" altLang="en-US" dirty="0"/>
              <a:t>단점</a:t>
            </a:r>
            <a:r>
              <a:rPr lang="en-US" altLang="ko-KR" dirty="0"/>
              <a:t>:</a:t>
            </a:r>
            <a:r>
              <a:rPr lang="ko-KR" altLang="en-US" dirty="0"/>
              <a:t> 연료비가 많음</a:t>
            </a:r>
            <a:endParaRPr lang="en-US" altLang="ko-KR" dirty="0"/>
          </a:p>
          <a:p>
            <a:endParaRPr lang="en-US" altLang="ko-KR" dirty="0"/>
          </a:p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45D169-E2F1-904A-B09B-0FD457613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015" y="1690688"/>
            <a:ext cx="4193471" cy="32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568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4C5FE7-CEF7-0E49-8290-E3A3EDE88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촉매산화장치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F8AE38-BB23-EE46-9BE9-BA805EF6A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14619" cy="4351338"/>
          </a:xfrm>
        </p:spPr>
        <p:txBody>
          <a:bodyPr/>
          <a:lstStyle/>
          <a:p>
            <a:r>
              <a:rPr kumimoji="1" lang="ko-KR" altLang="en-US" dirty="0"/>
              <a:t>촉매를 이용</a:t>
            </a:r>
            <a:r>
              <a:rPr kumimoji="1" lang="en-US" altLang="ko-KR" dirty="0"/>
              <a:t>,</a:t>
            </a:r>
            <a:r>
              <a:rPr kumimoji="1" lang="ko-KR" altLang="en-US" dirty="0"/>
              <a:t> 비교적 낮은 온도에서 </a:t>
            </a:r>
            <a:r>
              <a:rPr kumimoji="1" lang="en-US" altLang="ko-KR" dirty="0"/>
              <a:t>VOCs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이산화탄소와 물로 분해</a:t>
            </a:r>
            <a:endParaRPr kumimoji="1" lang="en-US" altLang="ko-KR" dirty="0"/>
          </a:p>
          <a:p>
            <a:r>
              <a:rPr kumimoji="1" lang="ko-KR" altLang="en-US" dirty="0" err="1"/>
              <a:t>악취처리</a:t>
            </a:r>
            <a:r>
              <a:rPr kumimoji="1" lang="ko-KR" altLang="en-US" dirty="0"/>
              <a:t> 효율이 우수</a:t>
            </a:r>
            <a:endParaRPr kumimoji="1" lang="en-US" altLang="ko-KR" dirty="0"/>
          </a:p>
          <a:p>
            <a:r>
              <a:rPr kumimoji="1" lang="ko-KR" altLang="en-US" dirty="0" err="1"/>
              <a:t>직접연소</a:t>
            </a:r>
            <a:r>
              <a:rPr kumimoji="1" lang="ko-KR" altLang="en-US" dirty="0"/>
              <a:t> 대비 연료비 저렴</a:t>
            </a:r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AB22CB-CB0D-7640-BFEF-D559E534A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718" y="3429000"/>
            <a:ext cx="60071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778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0F72F9-5F60-F946-B89F-1C14134FC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5.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오존산화법</a:t>
            </a:r>
            <a:r>
              <a:rPr kumimoji="1" lang="ko-KR" altLang="en-US" dirty="0"/>
              <a:t> </a:t>
            </a:r>
            <a:r>
              <a:rPr kumimoji="1" lang="en-US" altLang="ko-KR" dirty="0"/>
              <a:t>Ozone oxidation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D887FA-DF4A-234F-AD48-E8B6DE1D8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오존의 산화력을 이용해 악취를 </a:t>
            </a:r>
            <a:r>
              <a:rPr kumimoji="1" lang="ko-KR" altLang="en-US" dirty="0" err="1"/>
              <a:t>분해제거</a:t>
            </a:r>
            <a:endParaRPr kumimoji="1" lang="en-US" altLang="ko-KR" dirty="0"/>
          </a:p>
          <a:p>
            <a:r>
              <a:rPr kumimoji="1" lang="ko-KR" altLang="en-US" dirty="0"/>
              <a:t>오존과의 반응성에 따라 악취제거율이 크게 달라짐</a:t>
            </a:r>
            <a:endParaRPr kumimoji="1" lang="en-US" altLang="ko-KR" dirty="0"/>
          </a:p>
          <a:p>
            <a:r>
              <a:rPr kumimoji="1" lang="ko-KR" altLang="en-US" dirty="0"/>
              <a:t>좁은 부지에도 설치가 가능</a:t>
            </a:r>
            <a:endParaRPr kumimoji="1" lang="en-US" altLang="ko-KR" dirty="0"/>
          </a:p>
          <a:p>
            <a:r>
              <a:rPr kumimoji="1" lang="ko-KR" altLang="en-US" dirty="0"/>
              <a:t>단점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잔류오존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처리장치가</a:t>
            </a:r>
            <a:r>
              <a:rPr kumimoji="1" lang="ko-KR" altLang="en-US" dirty="0"/>
              <a:t> 필요하고 효율이 비교적 낮음</a:t>
            </a:r>
          </a:p>
        </p:txBody>
      </p:sp>
    </p:spTree>
    <p:extLst>
      <p:ext uri="{BB962C8B-B14F-4D97-AF65-F5344CB8AC3E}">
        <p14:creationId xmlns:p14="http://schemas.microsoft.com/office/powerpoint/2010/main" val="1151722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17221-A672-B344-8D54-C420B5675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악취의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33B58B-9BB0-CC44-96DC-AF0F6C859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/>
              <a:t>악취방지법 상의 정의</a:t>
            </a:r>
            <a:endParaRPr lang="en-US" altLang="ko-KR" b="1" dirty="0"/>
          </a:p>
          <a:p>
            <a:r>
              <a:rPr lang="en-US" altLang="ko-KR" b="1" dirty="0"/>
              <a:t>"</a:t>
            </a:r>
            <a:r>
              <a:rPr lang="ko-KR" altLang="en-US" b="1" dirty="0"/>
              <a:t>악취</a:t>
            </a:r>
            <a:r>
              <a:rPr lang="en-US" altLang="ko-KR" b="1" dirty="0"/>
              <a:t>"</a:t>
            </a:r>
            <a:r>
              <a:rPr lang="ko-KR" altLang="en-US" dirty="0"/>
              <a:t>란 황화수소</a:t>
            </a:r>
            <a:r>
              <a:rPr lang="en-US" altLang="ko-KR" dirty="0"/>
              <a:t>, </a:t>
            </a:r>
            <a:r>
              <a:rPr lang="ko-KR" altLang="en-US" dirty="0" err="1"/>
              <a:t>메르캅탄류</a:t>
            </a:r>
            <a:r>
              <a:rPr lang="en-US" altLang="ko-KR" dirty="0"/>
              <a:t>, </a:t>
            </a:r>
            <a:r>
              <a:rPr lang="ko-KR" altLang="en-US" dirty="0" err="1"/>
              <a:t>아민류</a:t>
            </a:r>
            <a:r>
              <a:rPr lang="en-US" altLang="ko-KR" dirty="0"/>
              <a:t>, </a:t>
            </a:r>
            <a:r>
              <a:rPr lang="ko-KR" altLang="en-US" dirty="0"/>
              <a:t>그 밖에 자극성이 있는 기체상태의 물질이 사람의 후각을 자극하여 불쾌감과 혐오감을 주는 냄새를 말한다</a:t>
            </a:r>
            <a:r>
              <a:rPr lang="en-US" altLang="ko-KR" dirty="0"/>
              <a:t>. </a:t>
            </a:r>
            <a:endParaRPr lang="ko-KR" altLang="en-US" dirty="0"/>
          </a:p>
          <a:p>
            <a:r>
              <a:rPr lang="en-US" altLang="ko-KR" b="1" dirty="0"/>
              <a:t>"</a:t>
            </a:r>
            <a:r>
              <a:rPr lang="ko-KR" altLang="en-US" b="1" dirty="0" err="1"/>
              <a:t>복합악취</a:t>
            </a:r>
            <a:r>
              <a:rPr lang="en-US" altLang="ko-KR" b="1" dirty="0"/>
              <a:t>"</a:t>
            </a:r>
            <a:r>
              <a:rPr lang="ko-KR" altLang="en-US" dirty="0"/>
              <a:t>란 두가지 이상의 악취 물질이 함께 작용하여 사람의 후각을 자극하여 불쾌감과 혐오감을 주는 냄새를 말한다</a:t>
            </a:r>
            <a:r>
              <a:rPr lang="en-US" altLang="ko-KR" dirty="0"/>
              <a:t>. </a:t>
            </a:r>
          </a:p>
          <a:p>
            <a:r>
              <a:rPr lang="en-US" altLang="ko-KR" dirty="0">
                <a:hlinkClick r:id="rId2"/>
              </a:rPr>
              <a:t>http://www.law.go.kr/LSW/lsInfoP.do?lsiSeq=201367#0000</a:t>
            </a:r>
            <a:endParaRPr lang="ko-KR" altLang="en-US" dirty="0"/>
          </a:p>
          <a:p>
            <a:pPr marL="0" indent="0">
              <a:buNone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4719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E1FDB9-5713-344A-8CF4-1EDA957C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6.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생물탈취</a:t>
            </a:r>
            <a:r>
              <a:rPr kumimoji="1" lang="ko-KR" altLang="en-US" dirty="0"/>
              <a:t> </a:t>
            </a:r>
            <a:r>
              <a:rPr kumimoji="1" lang="en-US" altLang="ko-KR" dirty="0"/>
              <a:t>Bio filter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7ED50C-F10B-774C-ABE6-EDFDD9306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 err="1"/>
              <a:t>탈취탑에</a:t>
            </a:r>
            <a:r>
              <a:rPr kumimoji="1" lang="ko-KR" altLang="en-US" dirty="0"/>
              <a:t> 미생물을 접종하고 </a:t>
            </a:r>
            <a:r>
              <a:rPr kumimoji="1" lang="ko-KR" altLang="en-US" dirty="0" err="1"/>
              <a:t>악취물질을</a:t>
            </a:r>
            <a:r>
              <a:rPr kumimoji="1" lang="ko-KR" altLang="en-US" dirty="0"/>
              <a:t> 통과시켜 미생물에 의해 </a:t>
            </a:r>
            <a:r>
              <a:rPr kumimoji="1" lang="ko-KR" altLang="en-US" dirty="0" err="1"/>
              <a:t>악취물질을</a:t>
            </a:r>
            <a:r>
              <a:rPr kumimoji="1" lang="ko-KR" altLang="en-US" dirty="0"/>
              <a:t> 분해</a:t>
            </a:r>
            <a:endParaRPr kumimoji="1" lang="en-US" altLang="ko-KR" dirty="0"/>
          </a:p>
          <a:p>
            <a:r>
              <a:rPr kumimoji="1" lang="ko-KR" altLang="en-US" dirty="0" err="1"/>
              <a:t>저농도</a:t>
            </a:r>
            <a:r>
              <a:rPr kumimoji="1" lang="ko-KR" altLang="en-US" dirty="0"/>
              <a:t> 대용량 처리에 유리</a:t>
            </a:r>
            <a:endParaRPr kumimoji="1" lang="en-US" altLang="ko-KR" dirty="0"/>
          </a:p>
          <a:p>
            <a:r>
              <a:rPr kumimoji="1" lang="ko-KR" altLang="en-US" dirty="0"/>
              <a:t>유지비용이 비교적 저렴</a:t>
            </a:r>
            <a:endParaRPr kumimoji="1" lang="en-US" altLang="ko-KR" dirty="0"/>
          </a:p>
          <a:p>
            <a:r>
              <a:rPr kumimoji="1" lang="ko-KR" altLang="en-US" dirty="0"/>
              <a:t>단점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r>
              <a:rPr kumimoji="1" lang="ko-KR" altLang="en-US" dirty="0"/>
              <a:t>비교적 </a:t>
            </a:r>
            <a:r>
              <a:rPr kumimoji="1" lang="ko-KR" altLang="en-US" dirty="0" err="1"/>
              <a:t>설치면적이</a:t>
            </a:r>
            <a:r>
              <a:rPr kumimoji="1" lang="ko-KR" altLang="en-US" dirty="0"/>
              <a:t> 크고 생물학적 처리가 어려운 물질도 있음</a:t>
            </a:r>
            <a:r>
              <a:rPr kumimoji="1" lang="en-US" altLang="ko-KR" dirty="0"/>
              <a:t>(TCE, VCM)</a:t>
            </a:r>
            <a:br>
              <a:rPr kumimoji="1" lang="en-US" altLang="ko-KR" dirty="0"/>
            </a:br>
            <a:r>
              <a:rPr kumimoji="1" lang="ko-KR" altLang="en-US" dirty="0"/>
              <a:t>겨울철 </a:t>
            </a:r>
            <a:r>
              <a:rPr kumimoji="1" lang="ko-KR" altLang="en-US" dirty="0" err="1"/>
              <a:t>처리효과</a:t>
            </a:r>
            <a:r>
              <a:rPr kumimoji="1" lang="ko-KR" altLang="en-US" dirty="0"/>
              <a:t> 급감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유지관리가 어려움</a:t>
            </a:r>
          </a:p>
        </p:txBody>
      </p:sp>
    </p:spTree>
    <p:extLst>
      <p:ext uri="{BB962C8B-B14F-4D97-AF65-F5344CB8AC3E}">
        <p14:creationId xmlns:p14="http://schemas.microsoft.com/office/powerpoint/2010/main" val="3301564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7857D2-F010-B243-AD22-1FCA97626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배출허용기준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600D1E-F974-E944-95DD-885DDA2F7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http://www.law.go.kr/LSW/lsBylInfoPLinkR.do?lsiSeq=201367&amp;lsNm=%EC%95%85%EC%B7%A8%EB%B0%A9%EC%A7%80%EB%B2%95+%EC%8B%9C%ED%96%89%EA%B7%9C%EC%B9%99&amp;bylNo=0003&amp;bylBrNo=00&amp;bylCls=BE&amp;bylEfYd=20180118&amp;bylEfYdYn=Y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4638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7A18E3-CE04-E640-8C25-A798B1504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축산시설 악취의 측정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23CB8D-3A91-A548-BB22-C5A7B1BF8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ko-KR" b="1" dirty="0"/>
              <a:t>"</a:t>
            </a:r>
            <a:r>
              <a:rPr lang="ko-KR" altLang="en-US" b="1" dirty="0" err="1"/>
              <a:t>공기희석관능법＂</a:t>
            </a:r>
            <a:r>
              <a:rPr lang="ko-KR" altLang="en-US" dirty="0" err="1"/>
              <a:t>이란</a:t>
            </a:r>
            <a:r>
              <a:rPr lang="ko-KR" altLang="en-US" dirty="0"/>
              <a:t> 기체상태의 물질이 사람의 후각을 자극하여 불쾌감과 혐오감을 주는 복합악취물질을 측정하기 위한 방법을 규정</a:t>
            </a:r>
            <a:r>
              <a:rPr lang="en-US" altLang="ko-KR" dirty="0"/>
              <a:t>, </a:t>
            </a:r>
            <a:r>
              <a:rPr lang="ko-KR" altLang="en-US" dirty="0" err="1"/>
              <a:t>복합악취의</a:t>
            </a:r>
            <a:r>
              <a:rPr lang="ko-KR" altLang="en-US" dirty="0"/>
              <a:t> 측정은 공기희석관능법 을 원칙으로 한다</a:t>
            </a:r>
            <a:r>
              <a:rPr lang="en-US" altLang="ko-KR" dirty="0"/>
              <a:t>. </a:t>
            </a:r>
            <a:endParaRPr lang="ko-KR" altLang="en-US" dirty="0"/>
          </a:p>
          <a:p>
            <a:r>
              <a:rPr lang="ko-KR" altLang="en-US" dirty="0"/>
              <a:t>축산 시설의 경우 측정방법은 따로 기술되어 있지 않으나 현행법상 부지경계선에서 측정을 하고 악취 발생이 있는 농장을 기점으로 기상여건에 따라서 측정한다</a:t>
            </a:r>
            <a:r>
              <a:rPr lang="en-US" altLang="ko-KR" dirty="0"/>
              <a:t>. </a:t>
            </a:r>
            <a:endParaRPr lang="ko-KR" altLang="en-US" dirty="0"/>
          </a:p>
          <a:p>
            <a:r>
              <a:rPr lang="ko-KR" altLang="en-US" dirty="0"/>
              <a:t>별도의 악취방지시설이 있는 경우 배출구에서 측정한다</a:t>
            </a:r>
            <a:r>
              <a:rPr lang="en-US" altLang="ko-KR" dirty="0"/>
              <a:t>. (</a:t>
            </a:r>
            <a:r>
              <a:rPr lang="ko-KR" altLang="en-US" dirty="0"/>
              <a:t>신고대상시설</a:t>
            </a:r>
            <a:r>
              <a:rPr lang="en-US" altLang="ko-KR" dirty="0"/>
              <a:t>) </a:t>
            </a:r>
            <a:endParaRPr lang="ko-KR" altLang="en-US" dirty="0"/>
          </a:p>
          <a:p>
            <a:r>
              <a:rPr lang="ko-KR" altLang="en-US" u="sng" dirty="0"/>
              <a:t>축산 시설의 경우 대부분 배출구가 없으므로 </a:t>
            </a:r>
            <a:r>
              <a:rPr lang="ko-KR" altLang="en-US" u="sng" dirty="0" err="1"/>
              <a:t>부지경계선</a:t>
            </a:r>
            <a:r>
              <a:rPr lang="ko-KR" altLang="en-US" u="sng" dirty="0"/>
              <a:t> 상에서 측정한다</a:t>
            </a:r>
            <a:r>
              <a:rPr lang="en-US" altLang="ko-KR" u="sng" dirty="0"/>
              <a:t>.</a:t>
            </a:r>
            <a:endParaRPr lang="ko-KR" altLang="en-US" u="sng" dirty="0"/>
          </a:p>
        </p:txBody>
      </p:sp>
    </p:spTree>
    <p:extLst>
      <p:ext uri="{BB962C8B-B14F-4D97-AF65-F5344CB8AC3E}">
        <p14:creationId xmlns:p14="http://schemas.microsoft.com/office/powerpoint/2010/main" val="1042165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1A53B-8D5C-594B-A9C4-D2430A907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악취강도와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희석배수의</a:t>
            </a:r>
            <a:r>
              <a:rPr kumimoji="1" lang="ko-KR" altLang="en-US" dirty="0"/>
              <a:t> 관계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B03E446E-0D01-344E-BE76-C6919A0B8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61100"/>
            <a:ext cx="8943237" cy="45512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5BC78C7-9D6E-AF4A-898C-0D5D5D1BE52C}"/>
              </a:ext>
            </a:extLst>
          </p:cNvPr>
          <p:cNvSpPr/>
          <p:nvPr/>
        </p:nvSpPr>
        <p:spPr>
          <a:xfrm>
            <a:off x="834292" y="6195354"/>
            <a:ext cx="45127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err="1">
                <a:solidFill>
                  <a:srgbClr val="FF0000"/>
                </a:solidFill>
                <a:latin typeface="H2hdrM"/>
              </a:rPr>
              <a:t>악취관련</a:t>
            </a:r>
            <a:r>
              <a:rPr lang="ko-KR" altLang="en-US" sz="1600" dirty="0">
                <a:solidFill>
                  <a:srgbClr val="FF0000"/>
                </a:solidFill>
                <a:latin typeface="H2hdrM"/>
              </a:rPr>
              <a:t> 집단 민원은 </a:t>
            </a:r>
            <a:r>
              <a:rPr lang="ko-KR" altLang="en-US" sz="1600" dirty="0" err="1">
                <a:solidFill>
                  <a:srgbClr val="FF0000"/>
                </a:solidFill>
                <a:latin typeface="H2hdrM"/>
              </a:rPr>
              <a:t>악취강도</a:t>
            </a:r>
            <a:r>
              <a:rPr lang="ko-KR" altLang="en-US" sz="1600" dirty="0">
                <a:solidFill>
                  <a:srgbClr val="FF0000"/>
                </a:solidFill>
                <a:latin typeface="H2hdrM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H2hdrM"/>
              </a:rPr>
              <a:t>3 </a:t>
            </a:r>
            <a:r>
              <a:rPr lang="ko-KR" altLang="en-US" sz="1600" dirty="0">
                <a:solidFill>
                  <a:srgbClr val="FF0000"/>
                </a:solidFill>
                <a:latin typeface="H2hdrM"/>
              </a:rPr>
              <a:t>이상에서 발생 </a:t>
            </a:r>
            <a:endParaRPr lang="ko-KR" altLang="en-US" sz="1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72558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0E750-E5CB-1E4C-8F77-7DD66DAFB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복합악취</a:t>
            </a:r>
            <a:r>
              <a:rPr kumimoji="1" lang="ko-KR" altLang="en-US" dirty="0"/>
              <a:t> 분석 영상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679E01-A878-0F45-9786-6CAC59ED8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https://www.youtube.com/watch?v=munOhUlbUH0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1625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F60A30-9998-A847-9A95-B50D41A8D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악취 민원발생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83BAD7-195F-AD44-9C17-F748F2E41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9764"/>
            <a:ext cx="8547395" cy="50126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4DAE39-2A5A-9A4D-9F60-F9A21DC40E16}"/>
              </a:ext>
            </a:extLst>
          </p:cNvPr>
          <p:cNvSpPr txBox="1"/>
          <p:nvPr/>
        </p:nvSpPr>
        <p:spPr>
          <a:xfrm>
            <a:off x="7466418" y="843240"/>
            <a:ext cx="3838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>
                <a:solidFill>
                  <a:srgbClr val="FF0000"/>
                </a:solidFill>
              </a:rPr>
              <a:t>악취민원의</a:t>
            </a:r>
            <a:r>
              <a:rPr kumimoji="1" lang="ko-KR" altLang="en-US" dirty="0">
                <a:solidFill>
                  <a:srgbClr val="FF0000"/>
                </a:solidFill>
              </a:rPr>
              <a:t> 전체 </a:t>
            </a:r>
            <a:r>
              <a:rPr kumimoji="1" lang="en-US" altLang="ko-KR" dirty="0">
                <a:solidFill>
                  <a:srgbClr val="FF0000"/>
                </a:solidFill>
              </a:rPr>
              <a:t>40%</a:t>
            </a:r>
            <a:r>
              <a:rPr kumimoji="1" lang="ko-KR" altLang="en-US" dirty="0">
                <a:solidFill>
                  <a:srgbClr val="FF0000"/>
                </a:solidFill>
              </a:rPr>
              <a:t>가 </a:t>
            </a:r>
            <a:r>
              <a:rPr kumimoji="1" lang="ko-KR" altLang="en-US" dirty="0" err="1">
                <a:solidFill>
                  <a:srgbClr val="FF0000"/>
                </a:solidFill>
              </a:rPr>
              <a:t>축산냄새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231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269E2F-8941-0B46-A980-DBC194349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800" dirty="0"/>
              <a:t>악취관리 기본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CCD8DF-243D-E145-80E5-510EDDD9F0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1576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781</Words>
  <Application>Microsoft Macintosh PowerPoint</Application>
  <PresentationFormat>와이드스크린</PresentationFormat>
  <Paragraphs>101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맑은 고딕</vt:lpstr>
      <vt:lpstr>H2hdrM</vt:lpstr>
      <vt:lpstr>Arial</vt:lpstr>
      <vt:lpstr>Calibri</vt:lpstr>
      <vt:lpstr>Calibri Light</vt:lpstr>
      <vt:lpstr>Wingdings</vt:lpstr>
      <vt:lpstr>Office 테마</vt:lpstr>
      <vt:lpstr>축산냄새</vt:lpstr>
      <vt:lpstr>축산냄새란?</vt:lpstr>
      <vt:lpstr>악취의 정의</vt:lpstr>
      <vt:lpstr>배출허용기준</vt:lpstr>
      <vt:lpstr>축산시설 악취의 측정</vt:lpstr>
      <vt:lpstr>악취강도와 희석배수의 관계</vt:lpstr>
      <vt:lpstr>복합악취 분석 영상</vt:lpstr>
      <vt:lpstr>악취 민원발생</vt:lpstr>
      <vt:lpstr>악취관리 기본</vt:lpstr>
      <vt:lpstr>고압세척</vt:lpstr>
      <vt:lpstr>최소한의 조명</vt:lpstr>
      <vt:lpstr>적정 사육 면적 확보</vt:lpstr>
      <vt:lpstr>적정 사육 면적 확보</vt:lpstr>
      <vt:lpstr>그밖의 악취저감방안 </vt:lpstr>
      <vt:lpstr>악취저감기술</vt:lpstr>
      <vt:lpstr>악취 저감방안</vt:lpstr>
      <vt:lpstr>주요 축산 악취물질</vt:lpstr>
      <vt:lpstr>악취 기여물질</vt:lpstr>
      <vt:lpstr>악취저감 기술의 분류</vt:lpstr>
      <vt:lpstr>배출물질에 따른 처리 방법 차이</vt:lpstr>
      <vt:lpstr>1. 밀폐, 포집</vt:lpstr>
      <vt:lpstr>PowerPoint 프레젠테이션</vt:lpstr>
      <vt:lpstr>2. 흡수법 Wet scrubber</vt:lpstr>
      <vt:lpstr>3. 흡착법 Absorption</vt:lpstr>
      <vt:lpstr>PowerPoint 프레젠테이션</vt:lpstr>
      <vt:lpstr>4. 연소법</vt:lpstr>
      <vt:lpstr>직접 산화장치 Thermal Oxidizer </vt:lpstr>
      <vt:lpstr>촉매산화장치</vt:lpstr>
      <vt:lpstr>5. 오존산화법 Ozone oxidation</vt:lpstr>
      <vt:lpstr>6. 생물탈취 Bio filter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가축분뇨 자원화</dc:title>
  <dc:creator>ruminoreticulum@gmail.com</dc:creator>
  <cp:lastModifiedBy>ruminoreticulum@gmail.com</cp:lastModifiedBy>
  <cp:revision>22</cp:revision>
  <cp:lastPrinted>2019-06-03T00:32:10Z</cp:lastPrinted>
  <dcterms:created xsi:type="dcterms:W3CDTF">2019-05-20T01:37:27Z</dcterms:created>
  <dcterms:modified xsi:type="dcterms:W3CDTF">2019-06-03T01:39:01Z</dcterms:modified>
</cp:coreProperties>
</file>